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93" r:id="rId2"/>
    <p:sldId id="670" r:id="rId3"/>
    <p:sldId id="654" r:id="rId4"/>
    <p:sldId id="669" r:id="rId5"/>
    <p:sldId id="655" r:id="rId6"/>
    <p:sldId id="296" r:id="rId7"/>
    <p:sldId id="295" r:id="rId8"/>
    <p:sldId id="294" r:id="rId9"/>
    <p:sldId id="671" r:id="rId10"/>
    <p:sldId id="309" r:id="rId11"/>
    <p:sldId id="310" r:id="rId12"/>
    <p:sldId id="311" r:id="rId13"/>
    <p:sldId id="257" r:id="rId14"/>
    <p:sldId id="264" r:id="rId15"/>
    <p:sldId id="265" r:id="rId16"/>
    <p:sldId id="266" r:id="rId17"/>
    <p:sldId id="276" r:id="rId18"/>
    <p:sldId id="267" r:id="rId19"/>
    <p:sldId id="268" r:id="rId20"/>
    <p:sldId id="269" r:id="rId21"/>
    <p:sldId id="277" r:id="rId22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-1614"/>
    </p:cViewPr>
  </p:sorterViewPr>
  <p:notesViewPr>
    <p:cSldViewPr snapToGrid="0">
      <p:cViewPr varScale="1">
        <p:scale>
          <a:sx n="74" d="100"/>
          <a:sy n="74" d="100"/>
        </p:scale>
        <p:origin x="320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02B52E1-91A2-C0EE-DD1E-927F3BD680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(329)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383CB3-ECE8-10EB-5EBA-2FA956EABE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10/5/2022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1911FC-7881-5084-B75A-E2D78B6D589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FF9156-13B7-D965-C76B-67B61929440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5C5DB57-E431-4362-BFC1-255A9A3301D8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96800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(329)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10/5/2022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6A43DBA-026A-4540-B8F6-705E3E476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6901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61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805324D-FBF1-4F35-AFDA-6A3380D29EB5}" type="slidenum">
              <a:rPr lang="en-US">
                <a:solidFill>
                  <a:prstClr val="black"/>
                </a:solidFill>
                <a:latin typeface="Tahoma" charset="0"/>
              </a:rPr>
              <a:pPr defTabSz="96661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>
              <a:solidFill>
                <a:prstClr val="black"/>
              </a:solidFill>
              <a:latin typeface="Tahoma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C2B50A-087C-FAC9-EB22-61950BFBCB9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10/5/2022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1958A-D65B-C5AF-2948-2B5FA52FF96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F1AE2650-6AC9-0A05-5ECB-4D7E6B20639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(329)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8445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48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548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20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700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05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29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7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02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510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77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15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63964"/>
            <a:ext cx="7772400" cy="1369606"/>
          </a:xfrm>
        </p:spPr>
        <p:txBody>
          <a:bodyPr>
            <a:spAutoFit/>
          </a:bodyPr>
          <a:lstStyle/>
          <a:p>
            <a:r>
              <a:rPr lang="en-US" dirty="0"/>
              <a:t>The Last Week </a:t>
            </a:r>
            <a:br>
              <a:rPr lang="en-US" dirty="0"/>
            </a:br>
            <a:r>
              <a:rPr lang="en-US" dirty="0"/>
              <a:t>Of Jesus’ Life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505200"/>
            <a:ext cx="8839200" cy="1031051"/>
          </a:xfrm>
        </p:spPr>
        <p:txBody>
          <a:bodyPr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Pilate And The Roman Trial</a:t>
            </a:r>
          </a:p>
          <a:p>
            <a:r>
              <a:rPr lang="en-US" sz="2800" dirty="0">
                <a:solidFill>
                  <a:schemeClr val="tx1"/>
                </a:solidFill>
              </a:rPr>
              <a:t>Matthew 27:11-14; Mark 15:2-5; Luke 23:1-5; John 18:28-38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0A2207-1992-6749-8B8E-01C38602ED8E}"/>
              </a:ext>
            </a:extLst>
          </p:cNvPr>
          <p:cNvSpPr txBox="1"/>
          <p:nvPr/>
        </p:nvSpPr>
        <p:spPr>
          <a:xfrm>
            <a:off x="3070272" y="5915680"/>
            <a:ext cx="3057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latin typeface="Lucida Sans Unicode"/>
              </a:rPr>
              <a:t>October 5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,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46050" y="1912937"/>
            <a:ext cx="4619626" cy="469359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/>
              <a:t>Pilate’s judgment.</a:t>
            </a:r>
          </a:p>
          <a:p>
            <a:r>
              <a:rPr lang="en-US" sz="2800" b="1" u="sng" dirty="0"/>
              <a:t>The Scourging. John 19:1-6</a:t>
            </a:r>
          </a:p>
          <a:p>
            <a:pPr lvl="1"/>
            <a:r>
              <a:rPr lang="en-US" sz="2800" dirty="0"/>
              <a:t>Jews used rods. (limited to 40 stripes, Deuteronomy 25:1-3; cf. 2 Corinthians 11:24-25)</a:t>
            </a:r>
          </a:p>
          <a:p>
            <a:pPr lvl="1"/>
            <a:r>
              <a:rPr lang="en-US" sz="2800" dirty="0"/>
              <a:t>Romans used a multiple thong whip, administered by two soldiers, number was not limited.</a:t>
            </a:r>
          </a:p>
          <a:p>
            <a:pPr lvl="1"/>
            <a:r>
              <a:rPr lang="en-US" sz="2800" b="1" dirty="0"/>
              <a:t>John 19:16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pic>
        <p:nvPicPr>
          <p:cNvPr id="5" name="Picture 2" descr="C:\Documents\Miscellaneous\Downloads\Roman Scou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4100" y="1673224"/>
            <a:ext cx="4133850" cy="4525963"/>
          </a:xfrm>
          <a:prstGeom prst="rect">
            <a:avLst/>
          </a:prstGeom>
          <a:noFill/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0D7C20FD-B764-539D-1D42-12148F33F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564" y="83967"/>
            <a:ext cx="8458200" cy="1708160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Pilate And The Roman Trial</a:t>
            </a:r>
            <a:br>
              <a:rPr lang="en-US" sz="36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Matthew 27:11-14; Mark 15:2-5; Luke 23:1-5; </a:t>
            </a:r>
            <a:br>
              <a:rPr lang="en-US" sz="31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John 18:28-38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259537" y="1970650"/>
            <a:ext cx="8693148" cy="337015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dirty="0"/>
              <a:t>Pilate’s final judgment.</a:t>
            </a:r>
          </a:p>
          <a:p>
            <a:r>
              <a:rPr lang="en-US" sz="3200" dirty="0"/>
              <a:t>Matthew 27:24, </a:t>
            </a:r>
            <a:r>
              <a:rPr lang="en-US" sz="3200" i="1" dirty="0"/>
              <a:t>“So when Pilate saw that he prevailed nothing, but rather that a tumult was arising, he took water, and washed his hands before the multitude, saying, I am innocent of the blood of this righteous man; </a:t>
            </a:r>
            <a:br>
              <a:rPr lang="en-US" sz="3200" i="1" dirty="0"/>
            </a:br>
            <a:r>
              <a:rPr lang="en-US" sz="4400" b="1" i="1" u="sng" dirty="0"/>
              <a:t>see ye (to it</a:t>
            </a:r>
            <a:r>
              <a:rPr lang="en-US" sz="4400" b="1" i="1" dirty="0"/>
              <a:t>)</a:t>
            </a:r>
            <a:r>
              <a:rPr lang="en-US" sz="4400" i="1" dirty="0"/>
              <a:t>.”</a:t>
            </a:r>
            <a:endParaRPr lang="en-US" sz="32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7BC519FC-C277-92E2-F86D-6931692F5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564" y="83967"/>
            <a:ext cx="8458200" cy="1708160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Pilate And The Roman Trial</a:t>
            </a:r>
            <a:br>
              <a:rPr lang="en-US" sz="36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Matthew 27:11-14; Mark 15:2-5; Luke 23:1-5; </a:t>
            </a:r>
            <a:br>
              <a:rPr lang="en-US" sz="31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John 18:28-38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3250" y="81258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Conclusion: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46049" y="793908"/>
            <a:ext cx="8915399" cy="4308872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000" b="1" dirty="0"/>
              <a:t>Pilate tried every method to release Jesus, </a:t>
            </a:r>
            <a:r>
              <a:rPr lang="en-US" sz="3900" b="1" u="sng" dirty="0"/>
              <a:t>but one</a:t>
            </a:r>
            <a:r>
              <a:rPr lang="en-US" sz="3000" b="1" dirty="0"/>
              <a:t>! </a:t>
            </a:r>
            <a:br>
              <a:rPr lang="en-US" sz="3000" b="1" dirty="0"/>
            </a:br>
            <a:r>
              <a:rPr lang="en-US" sz="2800" dirty="0"/>
              <a:t>Three times declared Him innocent. (Luke 23:4, 14, 22; John 18:38; 19:4, 6)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Sent Jesus to Herod.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Offered the release of a prisoner.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Had Jesus scourged.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Washed his hands.</a:t>
            </a:r>
          </a:p>
          <a:p>
            <a:pPr lvl="1">
              <a:spcBef>
                <a:spcPts val="0"/>
              </a:spcBef>
            </a:pPr>
            <a:r>
              <a:rPr lang="en-US" sz="3000" b="1" i="1" dirty="0"/>
              <a:t>“Wishing to content the multitude”</a:t>
            </a:r>
            <a:r>
              <a:rPr lang="en-US" sz="3000" b="1" dirty="0"/>
              <a:t> (Mark 15:15)</a:t>
            </a:r>
            <a:endParaRPr lang="en-US" sz="3000" dirty="0"/>
          </a:p>
          <a:p>
            <a:pPr lvl="1">
              <a:spcBef>
                <a:spcPts val="0"/>
              </a:spcBef>
            </a:pPr>
            <a:r>
              <a:rPr lang="en-US" sz="3900" i="1" dirty="0"/>
              <a:t>“</a:t>
            </a:r>
            <a:r>
              <a:rPr lang="en-US" sz="3900" b="1" i="1" dirty="0"/>
              <a:t>see ye (to it)</a:t>
            </a:r>
            <a:r>
              <a:rPr lang="en-US" sz="3900" i="1" dirty="0"/>
              <a:t>.”</a:t>
            </a:r>
            <a:endParaRPr lang="en-US" sz="35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53647" y="5080544"/>
            <a:ext cx="70401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Isaiah 53:7,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“He was oppressed, yet when he was afflicted he opened not his mouth; as a lamb that is led to the slaughter, and as a sheep that before its shearers is dumb, so he opened not his mouth.”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63861"/>
            <a:ext cx="8229600" cy="1154162"/>
          </a:xfrm>
        </p:spPr>
        <p:txBody>
          <a:bodyPr>
            <a:spAutoFit/>
          </a:bodyPr>
          <a:lstStyle/>
          <a:p>
            <a:r>
              <a:rPr lang="en-US" sz="6600" dirty="0">
                <a:solidFill>
                  <a:schemeClr val="bg1"/>
                </a:solidFill>
              </a:rPr>
              <a:t>The Crucifixion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9754" y="3886200"/>
            <a:ext cx="6705600" cy="1200329"/>
          </a:xfrm>
        </p:spPr>
        <p:txBody>
          <a:bodyPr>
            <a:spAutoFit/>
          </a:bodyPr>
          <a:lstStyle/>
          <a:p>
            <a:r>
              <a:rPr lang="en-US" sz="3600" b="1" dirty="0"/>
              <a:t>Matthew 27:35-38; Mark 15:24-28; Luke 23:33-34; John 19:18-24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FDC33B-453A-E38B-C3DE-FC71727A50A1}"/>
              </a:ext>
            </a:extLst>
          </p:cNvPr>
          <p:cNvSpPr txBox="1"/>
          <p:nvPr/>
        </p:nvSpPr>
        <p:spPr>
          <a:xfrm>
            <a:off x="3061219" y="5915680"/>
            <a:ext cx="3057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October 5, 2022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28" y="1627188"/>
            <a:ext cx="8229601" cy="4524315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b="1" dirty="0"/>
              <a:t>The Last Week Of Jesus’ Life</a:t>
            </a:r>
            <a:endParaRPr lang="en-US" sz="3200" dirty="0"/>
          </a:p>
          <a:p>
            <a:pPr>
              <a:spcBef>
                <a:spcPts val="0"/>
              </a:spcBef>
              <a:buNone/>
            </a:pPr>
            <a:endParaRPr lang="en-US" sz="3200" dirty="0"/>
          </a:p>
          <a:p>
            <a:pPr marL="0" indent="0">
              <a:spcBef>
                <a:spcPts val="0"/>
              </a:spcBef>
              <a:buNone/>
            </a:pPr>
            <a:r>
              <a:rPr lang="en-US" sz="3200" b="1" dirty="0"/>
              <a:t>Friday: </a:t>
            </a:r>
            <a:r>
              <a:rPr lang="en-US" sz="3200" dirty="0"/>
              <a:t>Jesus came to </a:t>
            </a:r>
            <a:r>
              <a:rPr lang="en-US" sz="3200" i="1" dirty="0"/>
              <a:t>“Bethphage and Bethany at the Mount of Olives”</a:t>
            </a:r>
            <a:r>
              <a:rPr lang="en-US" sz="3200" dirty="0"/>
              <a:t> (Mark 11:1), </a:t>
            </a:r>
            <a:r>
              <a:rPr lang="en-US" sz="3200" i="1" dirty="0"/>
              <a:t>“six days </a:t>
            </a:r>
            <a:r>
              <a:rPr lang="en-US" sz="3200" b="1" i="1" dirty="0"/>
              <a:t>before</a:t>
            </a:r>
            <a:r>
              <a:rPr lang="en-US" sz="3200" i="1" dirty="0"/>
              <a:t> the Passover”</a:t>
            </a:r>
            <a:r>
              <a:rPr lang="en-US" sz="3200" dirty="0"/>
              <a:t> (John 12:1).</a:t>
            </a:r>
          </a:p>
          <a:p>
            <a:pPr>
              <a:spcBef>
                <a:spcPts val="0"/>
              </a:spcBef>
              <a:buNone/>
            </a:pPr>
            <a:endParaRPr lang="en-US" sz="3200" dirty="0"/>
          </a:p>
          <a:p>
            <a:pPr marL="0" indent="0">
              <a:spcBef>
                <a:spcPts val="0"/>
              </a:spcBef>
              <a:buNone/>
            </a:pPr>
            <a:r>
              <a:rPr lang="en-US" sz="3200" b="1" dirty="0"/>
              <a:t>Saturday: Sabbath. </a:t>
            </a:r>
            <a:r>
              <a:rPr lang="en-US" sz="3200" dirty="0"/>
              <a:t>While in Bethany at the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/>
              <a:t>house of Simon the Leper (Mark 14:3; Matthew 26:6), Mary anointed Jesus’ feet (John 12:3).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491" y="1284839"/>
            <a:ext cx="8147745" cy="5478423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500" b="1" dirty="0"/>
              <a:t>The Last Week Of Jesus’ Life</a:t>
            </a:r>
            <a:r>
              <a:rPr lang="en-US" dirty="0"/>
              <a:t> </a:t>
            </a:r>
          </a:p>
          <a:p>
            <a:pPr>
              <a:spcBef>
                <a:spcPts val="0"/>
              </a:spcBef>
              <a:buNone/>
            </a:pPr>
            <a:r>
              <a:rPr lang="en-US" sz="3500" b="1" dirty="0"/>
              <a:t>Sunday: </a:t>
            </a:r>
            <a:r>
              <a:rPr lang="en-US" sz="3500" i="1" dirty="0"/>
              <a:t>“The next day”</a:t>
            </a:r>
            <a:r>
              <a:rPr lang="en-US" sz="3500" dirty="0"/>
              <a:t> (John 12:12-13),</a:t>
            </a:r>
          </a:p>
          <a:p>
            <a:pPr>
              <a:spcBef>
                <a:spcPts val="0"/>
              </a:spcBef>
            </a:pPr>
            <a:r>
              <a:rPr lang="en-US" sz="3500" dirty="0"/>
              <a:t>Jesus entered the city on </a:t>
            </a:r>
            <a:r>
              <a:rPr lang="en-US" sz="3500" i="1" dirty="0"/>
              <a:t>“a young colt” </a:t>
            </a:r>
            <a:r>
              <a:rPr lang="en-US" sz="3500" dirty="0"/>
              <a:t>(John 12:14), went into the temple and </a:t>
            </a:r>
            <a:r>
              <a:rPr lang="en-US" sz="3500" i="1" dirty="0"/>
              <a:t>“looked around,” </a:t>
            </a:r>
            <a:r>
              <a:rPr lang="en-US" sz="3500" dirty="0"/>
              <a:t>but </a:t>
            </a:r>
            <a:r>
              <a:rPr lang="en-US" sz="3500" i="1" dirty="0"/>
              <a:t>“it being now eventide (already late NASV)” </a:t>
            </a:r>
            <a:r>
              <a:rPr lang="en-US" sz="3500" dirty="0"/>
              <a:t>he returned to Bethany (Mark 11:11).</a:t>
            </a:r>
          </a:p>
          <a:p>
            <a:pPr>
              <a:spcBef>
                <a:spcPts val="0"/>
              </a:spcBef>
              <a:buNone/>
            </a:pPr>
            <a:r>
              <a:rPr lang="en-US" sz="3500" b="1" dirty="0"/>
              <a:t>Monday: </a:t>
            </a:r>
            <a:r>
              <a:rPr lang="en-US" sz="3500" dirty="0"/>
              <a:t>On </a:t>
            </a:r>
            <a:r>
              <a:rPr lang="en-US" sz="3500" i="1" dirty="0"/>
              <a:t>“the next day” </a:t>
            </a:r>
            <a:r>
              <a:rPr lang="en-US" sz="3500" dirty="0"/>
              <a:t>he cursed the fig tree</a:t>
            </a:r>
            <a:br>
              <a:rPr lang="en-US" sz="3500" dirty="0"/>
            </a:br>
            <a:r>
              <a:rPr lang="en-US" sz="3500" dirty="0"/>
              <a:t>(Mark 11:12), cleansed the temple (Mark 11:15- 18; Matthew 21:12-14) and </a:t>
            </a:r>
            <a:r>
              <a:rPr lang="en-US" sz="3500" i="1" dirty="0"/>
              <a:t>“And every evening he went forth out of the city”</a:t>
            </a:r>
            <a:r>
              <a:rPr lang="en-US" sz="3500" dirty="0"/>
              <a:t> (Mark 11:19).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062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428" y="1295400"/>
            <a:ext cx="8999144" cy="5293757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dirty="0"/>
              <a:t>The Last Week Of Jesus’ Life</a:t>
            </a:r>
            <a:endParaRPr lang="en-US" sz="3600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sz="3200" b="1" dirty="0"/>
              <a:t>Tuesday: </a:t>
            </a:r>
            <a:r>
              <a:rPr lang="en-US" sz="3200" i="1" dirty="0"/>
              <a:t>“In the morning” </a:t>
            </a:r>
            <a:r>
              <a:rPr lang="en-US" sz="3200" dirty="0"/>
              <a:t>the fig tree was dried up</a:t>
            </a:r>
            <a:br>
              <a:rPr lang="en-US" sz="3200" dirty="0"/>
            </a:br>
            <a:r>
              <a:rPr lang="en-US" sz="3200" dirty="0"/>
              <a:t>(Mark 11:20; cf. Matthew 21:18-22). Jesus then </a:t>
            </a:r>
            <a:r>
              <a:rPr lang="en-US" sz="3200" i="1" dirty="0"/>
              <a:t>“came into the temple”</a:t>
            </a:r>
            <a:r>
              <a:rPr lang="en-US" sz="3200" dirty="0"/>
              <a:t> (Matthew 21:23), was questioned about His authority.</a:t>
            </a:r>
          </a:p>
          <a:p>
            <a:r>
              <a:rPr lang="en-US" sz="3200" dirty="0"/>
              <a:t>He told three authority parables (21:23-22:14).</a:t>
            </a:r>
          </a:p>
          <a:p>
            <a:r>
              <a:rPr lang="en-US" sz="3200" dirty="0"/>
              <a:t>Jesus then discussed four questions </a:t>
            </a:r>
            <a:br>
              <a:rPr lang="en-US" sz="3200" dirty="0"/>
            </a:br>
            <a:r>
              <a:rPr lang="en-US" sz="3200" dirty="0"/>
              <a:t>(Matthew 22:15-46) on the </a:t>
            </a:r>
            <a:r>
              <a:rPr lang="en-US" sz="3200" i="1" dirty="0"/>
              <a:t>“same day”</a:t>
            </a:r>
            <a:r>
              <a:rPr lang="en-US" sz="3200" dirty="0"/>
              <a:t> (Matthew 22:23), </a:t>
            </a:r>
            <a:r>
              <a:rPr lang="en-US" sz="3200" i="1" dirty="0"/>
              <a:t>“while he taught in the temple”</a:t>
            </a:r>
            <a:r>
              <a:rPr lang="en-US" sz="3200" dirty="0"/>
              <a:t> (Mark 12:35).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075" y="1417638"/>
            <a:ext cx="8534400" cy="517064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/>
              <a:t>Tuesday:</a:t>
            </a:r>
          </a:p>
          <a:p>
            <a:r>
              <a:rPr lang="en-US" sz="3200" dirty="0"/>
              <a:t>He warned the multitude about the scribes and Pharisees (Matthew 23:1-36), before he </a:t>
            </a:r>
            <a:r>
              <a:rPr lang="en-US" sz="3200" i="1" dirty="0"/>
              <a:t>“went out of the temple”</a:t>
            </a:r>
            <a:r>
              <a:rPr lang="en-US" sz="3200" dirty="0"/>
              <a:t> (Mark 13:1a) and taught on the Mount of Olives (Matthew 24:1-26:2) declaring </a:t>
            </a:r>
            <a:r>
              <a:rPr lang="en-US" sz="3200" i="1" dirty="0"/>
              <a:t>“after two days is the Passover”</a:t>
            </a:r>
            <a:r>
              <a:rPr lang="en-US" sz="3200" dirty="0"/>
              <a:t> when the events leading to his death began </a:t>
            </a:r>
            <a:br>
              <a:rPr lang="en-US" sz="3200" dirty="0"/>
            </a:br>
            <a:r>
              <a:rPr lang="en-US" sz="3200" dirty="0"/>
              <a:t>(Matthew 26:2).</a:t>
            </a:r>
          </a:p>
          <a:p>
            <a:r>
              <a:rPr lang="en-US" sz="3200" dirty="0"/>
              <a:t> </a:t>
            </a:r>
            <a:r>
              <a:rPr lang="en-US" sz="3200" i="1" dirty="0"/>
              <a:t>“And every day he was teaching in the temple; and every night he went out, and lodged in the mount that is called Olivet.”</a:t>
            </a:r>
            <a:r>
              <a:rPr lang="en-US" sz="3200" dirty="0"/>
              <a:t> (Luke 21:37).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79394" cy="1646605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/>
              <a:t>The Last Week Of Jesus’ Life</a:t>
            </a:r>
            <a:endParaRPr lang="en-US" sz="3200" dirty="0"/>
          </a:p>
          <a:p>
            <a:r>
              <a:rPr lang="en-US" sz="3200" b="1" dirty="0"/>
              <a:t>Wednesday: </a:t>
            </a:r>
            <a:r>
              <a:rPr lang="en-US" sz="3200" i="1" dirty="0"/>
              <a:t>“And all the people came early in the morning to him in the temple, to hear him.”</a:t>
            </a:r>
            <a:r>
              <a:rPr lang="en-US" sz="3200" dirty="0"/>
              <a:t> (Luke 21:38).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128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428" y="1587690"/>
            <a:ext cx="8989022" cy="3770263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/>
              <a:t>The Last Week Of Jesus’ Life</a:t>
            </a:r>
            <a:endParaRPr lang="en-US" sz="3200" dirty="0"/>
          </a:p>
          <a:p>
            <a:pPr>
              <a:buNone/>
            </a:pPr>
            <a:r>
              <a:rPr lang="en-US" sz="3200" b="1" dirty="0"/>
              <a:t>Thursday: </a:t>
            </a:r>
            <a:r>
              <a:rPr lang="en-US" sz="3200" dirty="0"/>
              <a:t>Preparation was made to celebrate Passover on </a:t>
            </a:r>
            <a:r>
              <a:rPr lang="en-US" sz="3200" i="1" dirty="0"/>
              <a:t>“the first day of the feast of unleavened bread” </a:t>
            </a:r>
            <a:r>
              <a:rPr lang="en-US" sz="3200" dirty="0"/>
              <a:t>(Mark 14:12a; Matthew 26:17).</a:t>
            </a:r>
          </a:p>
          <a:p>
            <a:r>
              <a:rPr lang="en-US" sz="3200" dirty="0"/>
              <a:t>That night Jesus ate the </a:t>
            </a:r>
            <a:r>
              <a:rPr lang="en-US" sz="3200" i="1" dirty="0"/>
              <a:t>“Passover”</a:t>
            </a:r>
            <a:r>
              <a:rPr lang="en-US" sz="3200" dirty="0"/>
              <a:t> (Luke 22:15). </a:t>
            </a:r>
          </a:p>
          <a:p>
            <a:r>
              <a:rPr lang="en-US" sz="3200" dirty="0"/>
              <a:t>Thursday night into early Friday morning Jesus was arrested and tried before Caiaphas (Matthew 26:47-75).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092C2-8AF1-75C8-D0D5-3801828E6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26B6E44-D1BE-29D9-23EC-69B57EEB2C16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E0B2558-F5BD-D13E-0AF2-D9D99DA8EDDC}"/>
              </a:ext>
            </a:extLst>
          </p:cNvPr>
          <p:cNvCxnSpPr>
            <a:cxnSpLocks/>
          </p:cNvCxnSpPr>
          <p:nvPr/>
        </p:nvCxnSpPr>
        <p:spPr>
          <a:xfrm flipH="1">
            <a:off x="2287862" y="902896"/>
            <a:ext cx="1314450" cy="171608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B0D5E5E-AAF9-C946-6F87-23CDE0E0AE50}"/>
              </a:ext>
            </a:extLst>
          </p:cNvPr>
          <p:cNvCxnSpPr>
            <a:cxnSpLocks/>
          </p:cNvCxnSpPr>
          <p:nvPr/>
        </p:nvCxnSpPr>
        <p:spPr>
          <a:xfrm flipH="1">
            <a:off x="1516337" y="902896"/>
            <a:ext cx="2085975" cy="174466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Graphic 17" descr="Close">
            <a:extLst>
              <a:ext uri="{FF2B5EF4-FFF2-40B4-BE49-F238E27FC236}">
                <a16:creationId xmlns:a16="http://schemas.microsoft.com/office/drawing/2014/main" id="{E53CE5D2-4908-6465-BB7F-B8F3E73C0C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54387" y="2342757"/>
            <a:ext cx="695325" cy="714375"/>
          </a:xfrm>
          <a:prstGeom prst="rect">
            <a:avLst/>
          </a:prstGeom>
        </p:spPr>
      </p:pic>
      <p:pic>
        <p:nvPicPr>
          <p:cNvPr id="19" name="Graphic 18" descr="Close">
            <a:extLst>
              <a:ext uri="{FF2B5EF4-FFF2-40B4-BE49-F238E27FC236}">
                <a16:creationId xmlns:a16="http://schemas.microsoft.com/office/drawing/2014/main" id="{52A1C0B1-FE29-09F1-4578-08B4B1DADF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25912" y="2380858"/>
            <a:ext cx="695325" cy="63817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3D97419-E3DE-D77A-8347-7A43E1074A32}"/>
              </a:ext>
            </a:extLst>
          </p:cNvPr>
          <p:cNvSpPr txBox="1"/>
          <p:nvPr/>
        </p:nvSpPr>
        <p:spPr>
          <a:xfrm>
            <a:off x="5653466" y="579184"/>
            <a:ext cx="296106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Wise Administrator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Rebuilt Temple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Granted Jews privileges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KILLED BABIES IN BETHLEHEM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1668AF8-7E93-D149-AB1E-3B9A3F72984F}"/>
              </a:ext>
            </a:extLst>
          </p:cNvPr>
          <p:cNvSpPr txBox="1"/>
          <p:nvPr/>
        </p:nvSpPr>
        <p:spPr>
          <a:xfrm>
            <a:off x="5929460" y="3171139"/>
            <a:ext cx="1966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-Given Judea and Samaria</a:t>
            </a:r>
          </a:p>
          <a:p>
            <a:r>
              <a:rPr lang="en-US" sz="1200" b="1" dirty="0"/>
              <a:t>-Reigned when Joseph </a:t>
            </a:r>
          </a:p>
          <a:p>
            <a:r>
              <a:rPr lang="en-US" sz="1200" b="1" dirty="0"/>
              <a:t>brought family from Egypt</a:t>
            </a:r>
          </a:p>
          <a:p>
            <a:r>
              <a:rPr lang="en-US" sz="1200" b="1" dirty="0"/>
              <a:t>to Nazareth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D2BEC28D-6991-D116-7B1D-AFE358516E7E}"/>
              </a:ext>
            </a:extLst>
          </p:cNvPr>
          <p:cNvSpPr/>
          <p:nvPr/>
        </p:nvSpPr>
        <p:spPr>
          <a:xfrm>
            <a:off x="5498018" y="625838"/>
            <a:ext cx="155448" cy="914400"/>
          </a:xfrm>
          <a:prstGeom prst="leftBrac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DBBC243-E67A-EEC3-1350-1CA682F31549}"/>
              </a:ext>
            </a:extLst>
          </p:cNvPr>
          <p:cNvSpPr txBox="1"/>
          <p:nvPr/>
        </p:nvSpPr>
        <p:spPr>
          <a:xfrm>
            <a:off x="7778668" y="4086107"/>
            <a:ext cx="1196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-Given portion </a:t>
            </a:r>
          </a:p>
          <a:p>
            <a:r>
              <a:rPr lang="en-US" sz="1200" b="1" dirty="0"/>
              <a:t>NE of Galilee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4CE58D7-F538-6F65-1953-6510B4F9AC59}"/>
              </a:ext>
            </a:extLst>
          </p:cNvPr>
          <p:cNvCxnSpPr>
            <a:cxnSpLocks/>
          </p:cNvCxnSpPr>
          <p:nvPr/>
        </p:nvCxnSpPr>
        <p:spPr>
          <a:xfrm>
            <a:off x="5419725" y="5370042"/>
            <a:ext cx="126682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23DB401-EF1F-6C46-A8BF-BB78492D1A0A}"/>
              </a:ext>
            </a:extLst>
          </p:cNvPr>
          <p:cNvCxnSpPr>
            <a:cxnSpLocks/>
          </p:cNvCxnSpPr>
          <p:nvPr/>
        </p:nvCxnSpPr>
        <p:spPr>
          <a:xfrm>
            <a:off x="3958421" y="6350823"/>
            <a:ext cx="87153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9DB2CF9-398E-EAEC-66F6-86B881D05AA5}"/>
              </a:ext>
            </a:extLst>
          </p:cNvPr>
          <p:cNvCxnSpPr>
            <a:cxnSpLocks/>
          </p:cNvCxnSpPr>
          <p:nvPr/>
        </p:nvCxnSpPr>
        <p:spPr>
          <a:xfrm>
            <a:off x="3753634" y="6474648"/>
            <a:ext cx="107632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7AAC71F1-C9F1-879E-B5EE-4BB3C7AA643E}"/>
              </a:ext>
            </a:extLst>
          </p:cNvPr>
          <p:cNvSpPr/>
          <p:nvPr/>
        </p:nvSpPr>
        <p:spPr>
          <a:xfrm>
            <a:off x="4033837" y="2379386"/>
            <a:ext cx="2052638" cy="56197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91E230-4C15-DC48-11AB-12CA88078BF8}"/>
              </a:ext>
            </a:extLst>
          </p:cNvPr>
          <p:cNvSpPr txBox="1"/>
          <p:nvPr/>
        </p:nvSpPr>
        <p:spPr>
          <a:xfrm>
            <a:off x="2777273" y="2874791"/>
            <a:ext cx="375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m.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6AFDBC-76D0-6AE2-BAAC-A1ABFC99C1A5}"/>
              </a:ext>
            </a:extLst>
          </p:cNvPr>
          <p:cNvSpPr txBox="1"/>
          <p:nvPr/>
        </p:nvSpPr>
        <p:spPr>
          <a:xfrm>
            <a:off x="7878746" y="3696493"/>
            <a:ext cx="375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m.</a:t>
            </a:r>
          </a:p>
        </p:txBody>
      </p:sp>
    </p:spTree>
    <p:extLst>
      <p:ext uri="{BB962C8B-B14F-4D97-AF65-F5344CB8AC3E}">
        <p14:creationId xmlns:p14="http://schemas.microsoft.com/office/powerpoint/2010/main" val="2457464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377026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/>
              <a:t>The Last Week Of Jesus’ Life</a:t>
            </a:r>
            <a:endParaRPr lang="en-US" sz="3200" dirty="0"/>
          </a:p>
          <a:p>
            <a:pPr>
              <a:buNone/>
            </a:pPr>
            <a:r>
              <a:rPr lang="en-US" sz="3200" b="1" dirty="0"/>
              <a:t>Friday: </a:t>
            </a:r>
            <a:r>
              <a:rPr lang="en-US" sz="3200" i="1" dirty="0"/>
              <a:t>“When morning came,” </a:t>
            </a:r>
            <a:r>
              <a:rPr lang="en-US" sz="3200" dirty="0"/>
              <a:t>Jesus was brought before Pilate (Matthew 27:1-2).</a:t>
            </a:r>
          </a:p>
          <a:p>
            <a:r>
              <a:rPr lang="en-US" sz="3200" dirty="0"/>
              <a:t>Presented to Herod.</a:t>
            </a:r>
          </a:p>
          <a:p>
            <a:r>
              <a:rPr lang="en-US" sz="3200" dirty="0"/>
              <a:t>He was crucified on </a:t>
            </a:r>
            <a:r>
              <a:rPr lang="en-US" sz="3200" i="1" dirty="0"/>
              <a:t>“Preparation Day”</a:t>
            </a:r>
            <a:r>
              <a:rPr lang="en-US" sz="3200" dirty="0"/>
              <a:t> (John19:31; Luke 23:54) which is also called the </a:t>
            </a:r>
            <a:r>
              <a:rPr lang="en-US" sz="3200" i="1" dirty="0"/>
              <a:t>“day before the Sabbath”</a:t>
            </a:r>
            <a:r>
              <a:rPr lang="en-US" sz="3200" dirty="0"/>
              <a:t> (Mark 15:42).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7128" y="795952"/>
            <a:ext cx="7772400" cy="475514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>
                <a:effectLst/>
              </a:rPr>
              <a:t>Crucifixion:</a:t>
            </a:r>
          </a:p>
          <a:p>
            <a:r>
              <a:rPr lang="en-US" sz="3200" dirty="0">
                <a:effectLst/>
              </a:rPr>
              <a:t>Sometimes the victim was tied to the cross and then left to die of starvation.</a:t>
            </a:r>
          </a:p>
          <a:p>
            <a:r>
              <a:rPr lang="en-US" sz="3200" dirty="0">
                <a:effectLst/>
              </a:rPr>
              <a:t>Sometimes the condemned was laid against the wooden crossbeam and nails were driven through the hands into the wood.</a:t>
            </a:r>
          </a:p>
          <a:p>
            <a:r>
              <a:rPr lang="en-US" sz="3200" dirty="0">
                <a:effectLst/>
              </a:rPr>
              <a:t>A foot was pressed backward against the other foot and a large nail was driven through the arch of the feet into the post.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83967"/>
            <a:ext cx="8458200" cy="1708160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Pilate And The Roman Trial</a:t>
            </a:r>
            <a:br>
              <a:rPr lang="en-US" sz="36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Matthew 27:11-14; Mark 15:2-5; Luke 23:1-5; </a:t>
            </a:r>
            <a:br>
              <a:rPr lang="en-US" sz="31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John 18:28-38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249808" y="1780143"/>
            <a:ext cx="8686800" cy="4765407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dirty="0"/>
              <a:t>Herod Antipas – Tetrarch (governor) of Galilee</a:t>
            </a:r>
          </a:p>
          <a:p>
            <a:r>
              <a:rPr lang="en-US" sz="2800" b="1" dirty="0"/>
              <a:t>One of the sons of Herod the Great. Matthew 2:1-16</a:t>
            </a:r>
          </a:p>
          <a:p>
            <a:pPr lvl="1"/>
            <a:r>
              <a:rPr lang="en-US" sz="2600" dirty="0"/>
              <a:t>Wise men came from the East to worship the Christ child.</a:t>
            </a:r>
          </a:p>
          <a:p>
            <a:pPr lvl="1"/>
            <a:r>
              <a:rPr lang="en-US" sz="2600" dirty="0"/>
              <a:t>Stopped at the palace of Herod the Great in Jerusalem.</a:t>
            </a:r>
          </a:p>
          <a:p>
            <a:pPr lvl="1"/>
            <a:r>
              <a:rPr lang="en-US" sz="2600" dirty="0"/>
              <a:t>Scribes determined that the child would be born in Bethlehem of Judea (Micah 5:2)</a:t>
            </a:r>
          </a:p>
          <a:p>
            <a:pPr lvl="1"/>
            <a:r>
              <a:rPr lang="en-US" sz="2600" dirty="0"/>
              <a:t>Warned to go home because Herod planned to harm the child.</a:t>
            </a:r>
          </a:p>
          <a:p>
            <a:pPr lvl="1"/>
            <a:r>
              <a:rPr lang="en-US" sz="2600" dirty="0"/>
              <a:t>Herod the Great so furious he ordered all babies of Bethlehem slain up to two years old. Matthew 2:16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28804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51192"/>
            <a:ext cx="8839200" cy="815608"/>
          </a:xfrm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Herod the Great</a:t>
            </a:r>
            <a:endParaRPr lang="en-US" sz="6000" b="1" i="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219200"/>
            <a:ext cx="8686800" cy="4319131"/>
          </a:xfrm>
        </p:spPr>
        <p:txBody>
          <a:bodyPr>
            <a:spAutoFit/>
          </a:bodyPr>
          <a:lstStyle/>
          <a:p>
            <a:r>
              <a:rPr lang="en-US" dirty="0">
                <a:latin typeface="Arial" charset="0"/>
                <a:cs typeface="Arial" charset="0"/>
              </a:rPr>
              <a:t>Obsessed with establishing his dynasty</a:t>
            </a:r>
          </a:p>
          <a:p>
            <a:pPr lvl="1"/>
            <a:r>
              <a:rPr lang="en-US" sz="3000" dirty="0">
                <a:latin typeface="Arial" charset="0"/>
                <a:cs typeface="Arial" charset="0"/>
              </a:rPr>
              <a:t>Story of his life is strewn with the ghosts of people whom he suspected of treason or disloyalty.</a:t>
            </a:r>
            <a:endParaRPr lang="en-US" sz="3200" dirty="0"/>
          </a:p>
          <a:p>
            <a:pPr lvl="1"/>
            <a:r>
              <a:rPr lang="en-US" sz="3200" dirty="0"/>
              <a:t>He has been described as “a madman who murdered his own family and a great many rabbis,”</a:t>
            </a:r>
            <a:r>
              <a:rPr lang="en-US" sz="3200" baseline="30000" dirty="0"/>
              <a:t> </a:t>
            </a:r>
            <a:r>
              <a:rPr lang="en-US" sz="3200" dirty="0"/>
              <a:t>“the evil genius of the Judean nation,”</a:t>
            </a:r>
            <a:r>
              <a:rPr lang="en-US" sz="3200" baseline="30000" dirty="0"/>
              <a:t> </a:t>
            </a:r>
            <a:r>
              <a:rPr lang="en-US" sz="3200" dirty="0"/>
              <a:t>“prepared to commit any crime in order to gratify his unbounded ambition” </a:t>
            </a:r>
            <a:r>
              <a:rPr lang="en-US" sz="2400" dirty="0"/>
              <a:t>(Wikipedia)</a:t>
            </a:r>
            <a:endParaRPr lang="en-US" sz="3000" dirty="0">
              <a:latin typeface="Arial" charset="0"/>
              <a:cs typeface="Arial" charset="0"/>
            </a:endParaRPr>
          </a:p>
        </p:txBody>
      </p:sp>
      <p:cxnSp>
        <p:nvCxnSpPr>
          <p:cNvPr id="17416" name="Straight Connector 9"/>
          <p:cNvCxnSpPr>
            <a:cxnSpLocks noChangeShapeType="1"/>
          </p:cNvCxnSpPr>
          <p:nvPr/>
        </p:nvCxnSpPr>
        <p:spPr bwMode="auto">
          <a:xfrm>
            <a:off x="342900" y="1143000"/>
            <a:ext cx="8458200" cy="0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51192"/>
            <a:ext cx="8839200" cy="815608"/>
          </a:xfrm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400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Herod the Great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155829"/>
            <a:ext cx="8686800" cy="5606663"/>
          </a:xfrm>
        </p:spPr>
        <p:txBody>
          <a:bodyPr>
            <a:spAutoFit/>
          </a:bodyPr>
          <a:lstStyle/>
          <a:p>
            <a:r>
              <a:rPr lang="en-US" sz="3200" dirty="0"/>
              <a:t>Cruel:</a:t>
            </a:r>
          </a:p>
          <a:p>
            <a:pPr lvl="1"/>
            <a:r>
              <a:rPr lang="en-US" sz="3200" dirty="0"/>
              <a:t>Killed his father- in-law, two brothers-in-law, at least two sons, favorite wife.</a:t>
            </a:r>
          </a:p>
          <a:p>
            <a:pPr lvl="1"/>
            <a:r>
              <a:rPr lang="en-US" sz="3200" dirty="0"/>
              <a:t>Killed the last in the Hasmonean dynasty.</a:t>
            </a:r>
          </a:p>
          <a:p>
            <a:pPr lvl="1"/>
            <a:r>
              <a:rPr lang="en-US" sz="3200" dirty="0"/>
              <a:t>Professed to observe the law of Moses yet his life was a mockery to what it taught.</a:t>
            </a:r>
          </a:p>
          <a:p>
            <a:pPr lvl="1"/>
            <a:r>
              <a:rPr lang="en-US" sz="3200" dirty="0"/>
              <a:t>Imprisoned chief men of the Jews and ordered that they be killed upon his death to ensure mourners at his death (not carried out).</a:t>
            </a:r>
            <a:endParaRPr lang="en-US" sz="4000" dirty="0">
              <a:latin typeface="Arial" charset="0"/>
              <a:cs typeface="Arial" charset="0"/>
            </a:endParaRPr>
          </a:p>
          <a:p>
            <a:r>
              <a:rPr lang="en-US" dirty="0">
                <a:latin typeface="Arial" charset="0"/>
                <a:cs typeface="Arial" charset="0"/>
              </a:rPr>
              <a:t>Ordered the death of 45 members of the Sanhedrin who had opposed him.</a:t>
            </a:r>
          </a:p>
        </p:txBody>
      </p:sp>
      <p:cxnSp>
        <p:nvCxnSpPr>
          <p:cNvPr id="17416" name="Straight Connector 9"/>
          <p:cNvCxnSpPr>
            <a:cxnSpLocks noChangeShapeType="1"/>
          </p:cNvCxnSpPr>
          <p:nvPr/>
        </p:nvCxnSpPr>
        <p:spPr bwMode="auto">
          <a:xfrm>
            <a:off x="342900" y="1143000"/>
            <a:ext cx="8458200" cy="0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72428" y="1680948"/>
            <a:ext cx="8999144" cy="5078313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b="1" dirty="0"/>
              <a:t>Herod Agrippa I – Tetrarch (governor) of Galilee</a:t>
            </a:r>
          </a:p>
          <a:p>
            <a:pPr>
              <a:spcBef>
                <a:spcPts val="0"/>
              </a:spcBef>
            </a:pPr>
            <a:r>
              <a:rPr lang="en-US" dirty="0"/>
              <a:t>Had imprisoned and executed John the Baptist. Mark 6; Matthew 14</a:t>
            </a:r>
          </a:p>
          <a:p>
            <a:pPr>
              <a:spcBef>
                <a:spcPts val="0"/>
              </a:spcBef>
            </a:pPr>
            <a:r>
              <a:rPr lang="en-US" dirty="0"/>
              <a:t>In Jerusalem for the Passover Feast, to please the Jews.</a:t>
            </a:r>
          </a:p>
          <a:p>
            <a:pPr>
              <a:spcBef>
                <a:spcPts val="0"/>
              </a:spcBef>
            </a:pPr>
            <a:r>
              <a:rPr lang="en-US" b="1" dirty="0"/>
              <a:t>Only Luke records this. READ: Luke 23:6-16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Herod a curiosity seeker.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Mocked Jesus and arrayed Him in gorgeous apparel.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Herod sent Jesus back to Pilate; became friends that day. 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NOTE: King Herod Agrippa I had charged Pilate with “corruptibility, violence, robberies, ill-treatment of the people, grievances, continuous executions without even the form of a trial, endless and intolerable cruelties” (Jack </a:t>
            </a:r>
            <a:r>
              <a:rPr lang="en-US" sz="2600" dirty="0" err="1"/>
              <a:t>Finegan</a:t>
            </a:r>
            <a:r>
              <a:rPr lang="en-US" sz="2600" dirty="0"/>
              <a:t>, </a:t>
            </a:r>
            <a:r>
              <a:rPr lang="en-US" sz="2600" i="1" dirty="0"/>
              <a:t>Light From The Ancient Past</a:t>
            </a:r>
            <a:r>
              <a:rPr lang="en-US" sz="2600" dirty="0"/>
              <a:t>, page 257).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D85E1D29-4C20-0A9C-385E-809ED9A8B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564" y="83967"/>
            <a:ext cx="8458200" cy="1708160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Pilate And The Roman Trial</a:t>
            </a:r>
            <a:br>
              <a:rPr lang="en-US" sz="36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Matthew 27:11-14; Mark 15:2-5; Luke 23:1-5; </a:t>
            </a:r>
            <a:br>
              <a:rPr lang="en-US" sz="31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John 18:28-38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867285"/>
            <a:ext cx="8229600" cy="246221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000" b="1" dirty="0"/>
              <a:t>Pilate’s Judgment.</a:t>
            </a:r>
            <a:br>
              <a:rPr lang="en-US" sz="4000" b="1" dirty="0"/>
            </a:br>
            <a:r>
              <a:rPr lang="en-US" sz="4000" b="1" dirty="0"/>
              <a:t>Luke 23:4, 14-15; John 18:38</a:t>
            </a:r>
          </a:p>
          <a:p>
            <a:r>
              <a:rPr lang="en-US" sz="3200" dirty="0"/>
              <a:t>Refused to pass judgment on a matter of Jewish law.</a:t>
            </a:r>
          </a:p>
          <a:p>
            <a:r>
              <a:rPr lang="en-US" sz="3200" dirty="0"/>
              <a:t>Found the charge of treason false.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3514C4CD-84E2-3A38-F507-02F2F898C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564" y="83967"/>
            <a:ext cx="8458200" cy="1708160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Pilate And The Roman Trial</a:t>
            </a:r>
            <a:br>
              <a:rPr lang="en-US" sz="36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Matthew 27:11-14; Mark 15:2-5; Luke 23:1-5; </a:t>
            </a:r>
            <a:br>
              <a:rPr lang="en-US" sz="31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John 18:28-38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72428" y="1798637"/>
            <a:ext cx="9008198" cy="5016758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b="1" dirty="0"/>
              <a:t>Pilate’s judgment.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Barabbas –</a:t>
            </a:r>
            <a:br>
              <a:rPr lang="en-US" sz="3200" dirty="0"/>
            </a:br>
            <a:r>
              <a:rPr lang="en-US" sz="3200" dirty="0"/>
              <a:t>John 18:40, </a:t>
            </a:r>
            <a:r>
              <a:rPr lang="en-US" sz="3200" i="1" dirty="0"/>
              <a:t>“a robber”</a:t>
            </a:r>
            <a:br>
              <a:rPr lang="en-US" sz="3200" i="1" dirty="0"/>
            </a:br>
            <a:r>
              <a:rPr lang="en-US" sz="3200" dirty="0"/>
              <a:t>Mark 15:7, insurrectionist, murderer </a:t>
            </a:r>
            <a:br>
              <a:rPr lang="en-US" sz="3200" dirty="0"/>
            </a:br>
            <a:r>
              <a:rPr lang="en-US" sz="3200" dirty="0"/>
              <a:t>Matthew 27:16, </a:t>
            </a:r>
            <a:r>
              <a:rPr lang="en-US" sz="3200" i="1" dirty="0"/>
              <a:t>“a notable prisoner”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Pilate’s wife –</a:t>
            </a:r>
          </a:p>
          <a:p>
            <a:pPr lvl="1">
              <a:spcBef>
                <a:spcPts val="0"/>
              </a:spcBef>
              <a:buNone/>
            </a:pPr>
            <a:r>
              <a:rPr lang="en-US" sz="3200" dirty="0"/>
              <a:t>Matthew 27:19, </a:t>
            </a:r>
            <a:r>
              <a:rPr lang="en-US" sz="3200" i="1" dirty="0"/>
              <a:t>“And while he was sitting on the judgment-seat, his wife sent unto him, saying, Have thou nothing to do with that righteous man; for I have suffered many things this day in a dream because of him.”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6EBC1AAE-F48A-338D-AA8F-9CE88761E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564" y="83967"/>
            <a:ext cx="8458200" cy="1708160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Pilate And The Roman Trial</a:t>
            </a:r>
            <a:br>
              <a:rPr lang="en-US" sz="36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Matthew 27:11-14; Mark 15:2-5; Luke 23:1-5; </a:t>
            </a:r>
            <a:br>
              <a:rPr lang="en-US" sz="31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John 18:28-38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Scourging1.jpg (102671 bytes)">
            <a:extLst>
              <a:ext uri="{FF2B5EF4-FFF2-40B4-BE49-F238E27FC236}">
                <a16:creationId xmlns:a16="http://schemas.microsoft.com/office/drawing/2014/main" id="{8482AB45-7659-F879-CA40-9032714548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375" y="2160202"/>
            <a:ext cx="8582025" cy="4591050"/>
          </a:xfrm>
          <a:prstGeom prst="rect">
            <a:avLst/>
          </a:prstGeom>
          <a:noFill/>
        </p:spPr>
      </p:pic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42900" y="1602177"/>
            <a:ext cx="8458200" cy="107721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/>
              <a:t>Pilate’s judgment.</a:t>
            </a:r>
            <a:br>
              <a:rPr lang="en-US" sz="3200" dirty="0"/>
            </a:br>
            <a:r>
              <a:rPr lang="en-US" sz="3200" dirty="0"/>
              <a:t>Luke 23:16, </a:t>
            </a:r>
            <a:r>
              <a:rPr lang="en-US" sz="3200" i="1" dirty="0"/>
              <a:t>“I will therefore chastise him, and release him.”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AFD55A0-6A7B-57F4-9EA0-BD70EE1D7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564" y="83967"/>
            <a:ext cx="8458200" cy="1708160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Pilate And The Roman Trial</a:t>
            </a:r>
            <a:br>
              <a:rPr lang="en-US" sz="36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Matthew 27:11-14; Mark 15:2-5; Luke 23:1-5; </a:t>
            </a:r>
            <a:br>
              <a:rPr lang="en-US" sz="31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John 18:28-38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6634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</TotalTime>
  <Words>1536</Words>
  <Application>Microsoft Office PowerPoint</Application>
  <PresentationFormat>On-screen Show (4:3)</PresentationFormat>
  <Paragraphs>137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Franklin Gothic Book</vt:lpstr>
      <vt:lpstr>Lucida Sans Unicode</vt:lpstr>
      <vt:lpstr>Perpetua</vt:lpstr>
      <vt:lpstr>Tahoma</vt:lpstr>
      <vt:lpstr>Wingdings 2</vt:lpstr>
      <vt:lpstr>Theme10</vt:lpstr>
      <vt:lpstr>The Last Week  Of Jesus’ Life</vt:lpstr>
      <vt:lpstr>PowerPoint Presentation</vt:lpstr>
      <vt:lpstr>Pilate And The Roman Trial Matthew 27:11-14; Mark 15:2-5; Luke 23:1-5;  John 18:28-38</vt:lpstr>
      <vt:lpstr>Herod the Great</vt:lpstr>
      <vt:lpstr>Herod the Great</vt:lpstr>
      <vt:lpstr>Pilate And The Roman Trial Matthew 27:11-14; Mark 15:2-5; Luke 23:1-5;  John 18:28-38</vt:lpstr>
      <vt:lpstr>Pilate And The Roman Trial Matthew 27:11-14; Mark 15:2-5; Luke 23:1-5;  John 18:28-38</vt:lpstr>
      <vt:lpstr>Pilate And The Roman Trial Matthew 27:11-14; Mark 15:2-5; Luke 23:1-5;  John 18:28-38</vt:lpstr>
      <vt:lpstr>Pilate And The Roman Trial Matthew 27:11-14; Mark 15:2-5; Luke 23:1-5;  John 18:28-38</vt:lpstr>
      <vt:lpstr>Pilate And The Roman Trial Matthew 27:11-14; Mark 15:2-5; Luke 23:1-5;  John 18:28-38</vt:lpstr>
      <vt:lpstr>Pilate And The Roman Trial Matthew 27:11-14; Mark 15:2-5; Luke 23:1-5;  John 18:28-38</vt:lpstr>
      <vt:lpstr>Conclusion:</vt:lpstr>
      <vt:lpstr>The Crucifixion </vt:lpstr>
      <vt:lpstr>Review</vt:lpstr>
      <vt:lpstr>Review</vt:lpstr>
      <vt:lpstr>Review</vt:lpstr>
      <vt:lpstr>Review</vt:lpstr>
      <vt:lpstr>Review</vt:lpstr>
      <vt:lpstr>Review</vt:lpstr>
      <vt:lpstr>Review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Last Week  Of Jesus’ Life</dc:title>
  <dc:creator>mgalloway2715@gmail.com</dc:creator>
  <cp:lastModifiedBy>Richard Lidh</cp:lastModifiedBy>
  <cp:revision>18</cp:revision>
  <cp:lastPrinted>2022-10-08T21:52:15Z</cp:lastPrinted>
  <dcterms:created xsi:type="dcterms:W3CDTF">2022-10-05T18:09:19Z</dcterms:created>
  <dcterms:modified xsi:type="dcterms:W3CDTF">2022-10-14T23:41:01Z</dcterms:modified>
</cp:coreProperties>
</file>